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2" r:id="rId6"/>
    <p:sldId id="271" r:id="rId7"/>
    <p:sldId id="270" r:id="rId8"/>
    <p:sldId id="263" r:id="rId9"/>
    <p:sldId id="264" r:id="rId10"/>
    <p:sldId id="265" r:id="rId11"/>
    <p:sldId id="259" r:id="rId12"/>
    <p:sldId id="260" r:id="rId13"/>
    <p:sldId id="268" r:id="rId14"/>
    <p:sldId id="269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D62900"/>
    <a:srgbClr val="FFFFFF"/>
    <a:srgbClr val="ECCF68"/>
    <a:srgbClr val="00A0E4"/>
    <a:srgbClr val="C5C8CC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0E1-DEB9-48EA-87BD-5686ACF6FCE1}" type="datetimeFigureOut">
              <a:rPr lang="en-GB" smtClean="0"/>
              <a:t>14/06/2015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5594-F09B-4885-A534-C8349491D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37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35594-F09B-4885-A534-C8349491D7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1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06D97-560C-407F-901A-D6451695BD6A}" type="datetime1">
              <a:rPr lang="en-GB" smtClean="0"/>
              <a:t>14/06/2015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70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34504-BDFC-41A5-8DC3-7A184FFA1C89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3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3176-31AA-4B32-BC32-39E48717EBB0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5AEE-D976-4B63-BF99-3B81AB1AACEE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94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5C8C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50F4-1B6D-438C-9FC1-C29392B62881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2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77ADF-3FBC-4504-9EF8-9F2E900017EE}" type="datetime1">
              <a:rPr lang="en-GB" smtClean="0"/>
              <a:t>14/06/2015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8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B50D-2CC4-4F04-A7C5-55255A179F0F}" type="datetime1">
              <a:rPr lang="en-GB" smtClean="0"/>
              <a:t>14/06/2015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0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EE4A-4833-48B7-864D-30FFF91076F1}" type="datetime1">
              <a:rPr lang="en-GB" smtClean="0"/>
              <a:t>14/06/2015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24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4394-F8B0-467D-80DF-790F1199020C}" type="datetime1">
              <a:rPr lang="en-GB" smtClean="0"/>
              <a:t>14/06/2015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E54CF2B-7159-4ACF-9230-8451B9D3BC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9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63B6-89EB-4C66-8374-5E2E05B9D2F7}" type="datetime1">
              <a:rPr lang="en-GB" smtClean="0"/>
              <a:t>14/06/2015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F9877-C44F-41ED-99A3-3712C13D863E}" type="datetime1">
              <a:rPr lang="en-GB" smtClean="0"/>
              <a:t>14/06/2015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8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94AD-0ECC-4C4A-97CF-7C4A540D8C20}" type="datetime1">
              <a:rPr lang="en-GB" smtClean="0"/>
              <a:t>14/06/2015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CF2B-7159-4ACF-9230-8451B9D3B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5C8C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xrds.acm.org/resources/how-to-learn-programming-languages.cf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ebdesignerdepot.com/2012/10/freelancers-its-not-you-its-the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9478" y="1679512"/>
            <a:ext cx="10133045" cy="1305244"/>
          </a:xfrm>
        </p:spPr>
        <p:txBody>
          <a:bodyPr>
            <a:normAutofit fontScale="90000"/>
          </a:bodyPr>
          <a:lstStyle/>
          <a:p>
            <a:pPr lvl="0" algn="l">
              <a:spcBef>
                <a:spcPts val="24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C5C8CC"/>
                </a:solidFill>
              </a:rPr>
              <a:t/>
            </a:r>
            <a:br>
              <a:rPr lang="en-GB" sz="2400" dirty="0">
                <a:solidFill>
                  <a:srgbClr val="C5C8CC"/>
                </a:solidFill>
              </a:rPr>
            </a:br>
            <a:r>
              <a:rPr lang="en-US" sz="9800" spc="-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</a:t>
            </a:r>
            <a:r>
              <a:rPr lang="en-US" sz="9800" spc="-3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</a:t>
            </a:r>
            <a:endParaRPr lang="en-GB" sz="7200" spc="-3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9000" y="886406"/>
            <a:ext cx="10134000" cy="932539"/>
          </a:xfrm>
        </p:spPr>
        <p:txBody>
          <a:bodyPr anchor="b">
            <a:noAutofit/>
          </a:bodyPr>
          <a:lstStyle/>
          <a:p>
            <a:pPr algn="l"/>
            <a:r>
              <a:rPr lang="en-US" sz="5890" spc="-300" dirty="0"/>
              <a:t>Programming Environments for</a:t>
            </a:r>
            <a:endParaRPr lang="en-GB" sz="5890" spc="-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</a:t>
            </a:fld>
            <a:endParaRPr lang="en-GB" dirty="0"/>
          </a:p>
        </p:txBody>
      </p:sp>
      <p:pic>
        <p:nvPicPr>
          <p:cNvPr id="1026" name="Picture 2" descr="http://upload.wikimedia.org/wikipedia/pt/e/ed/IST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39" y="5749390"/>
            <a:ext cx="421061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48940" y="3972740"/>
            <a:ext cx="3713583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" spc="-150" dirty="0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Guilherme Ferreira</a:t>
            </a:r>
          </a:p>
          <a:p>
            <a:r>
              <a:rPr lang="en-US" sz="2660" spc="-150" dirty="0" err="1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Superior T</a:t>
            </a:r>
            <a:r>
              <a:rPr lang="pt-PT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écnico</a:t>
            </a:r>
            <a:r>
              <a:rPr lang="en-US" sz="2660" spc="-150" dirty="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GB" sz="2660" spc="-15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69" y="1751300"/>
            <a:ext cx="266700" cy="228600"/>
          </a:xfrm>
          <a:prstGeom prst="rect">
            <a:avLst/>
          </a:prstGeom>
        </p:spPr>
      </p:pic>
      <p:pic>
        <p:nvPicPr>
          <p:cNvPr id="2050" name="Picture 2" descr="http://homepages.gsd.inesc-id.pt/~cnr/common/imagens/inesc_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571" y="5749390"/>
            <a:ext cx="1027743" cy="50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706169" y="5749390"/>
            <a:ext cx="0" cy="509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23533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Survey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Solution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15" name="sketc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131" r="24913"/>
          <a:stretch/>
        </p:blipFill>
        <p:spPr>
          <a:xfrm>
            <a:off x="3050583" y="0"/>
            <a:ext cx="6090834" cy="68580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1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auto-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3" b="1581"/>
          <a:stretch/>
        </p:blipFill>
        <p:spPr>
          <a:xfrm>
            <a:off x="14328" y="120111"/>
            <a:ext cx="12163345" cy="66177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15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9" y="180645"/>
            <a:ext cx="7597442" cy="64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</a:t>
            </a:r>
            <a:endParaRPr lang="en-US" sz="4400" dirty="0" smtClean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9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8714" y="1401924"/>
            <a:ext cx="3374572" cy="4054152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Problem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Survey</a:t>
            </a:r>
            <a:endParaRPr lang="en-US" sz="4400" spc="-15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Solution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400" spc="-150" dirty="0" smtClean="0"/>
              <a:t>Conclusion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89918" y="1240970"/>
            <a:ext cx="4012164" cy="310709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400" spc="-150" dirty="0" smtClean="0"/>
              <a:t>Problem</a:t>
            </a:r>
            <a:endParaRPr lang="en-US" sz="4400" spc="-1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xrds.acm.org/images/4833512699_761a3fcc61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" t="5074" r="68" b="5605"/>
          <a:stretch/>
        </p:blipFill>
        <p:spPr bwMode="auto">
          <a:xfrm>
            <a:off x="-43158" y="-4392"/>
            <a:ext cx="12235158" cy="68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611779"/>
            <a:ext cx="490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© </a:t>
            </a:r>
            <a:r>
              <a:rPr lang="en-GB" sz="1000" dirty="0"/>
              <a:t>2015 by the </a:t>
            </a:r>
            <a:r>
              <a:rPr lang="en-GB" sz="1000" dirty="0" smtClean="0">
                <a:hlinkClick r:id="rId3"/>
              </a:rPr>
              <a:t>ACM Magazine for Students</a:t>
            </a:r>
            <a:r>
              <a:rPr lang="en-GB" sz="1000" dirty="0" smtClean="0"/>
              <a:t> </a:t>
            </a:r>
            <a:endParaRPr lang="en-GB" sz="1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52" y="250853"/>
            <a:ext cx="11211537" cy="768744"/>
          </a:xfrm>
          <a:solidFill>
            <a:srgbClr val="ECCF68"/>
          </a:solidFill>
        </p:spPr>
        <p:txBody>
          <a:bodyPr anchor="b">
            <a:normAutofit fontScale="90000"/>
          </a:bodyPr>
          <a:lstStyle/>
          <a:p>
            <a:pPr>
              <a:spcBef>
                <a:spcPts val="100"/>
              </a:spcBef>
            </a:pPr>
            <a:r>
              <a:rPr lang="pt-PT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“</a:t>
            </a:r>
            <a:r>
              <a:rPr lang="pt-PT" sz="3200" spc="-30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pt-PT" sz="3200" spc="-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understand a program, you must become both the machine and the </a:t>
            </a:r>
            <a:r>
              <a:rPr lang="pt-PT" sz="3200" spc="-30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program</a:t>
            </a:r>
            <a:r>
              <a:rPr lang="pt-PT" b="1" spc="-3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”</a:t>
            </a:r>
            <a:br>
              <a:rPr lang="pt-PT" b="1" spc="-3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</a:br>
            <a:r>
              <a:rPr lang="pt-PT" sz="2000" spc="-150" dirty="0" smtClean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--- Alan Perlis</a:t>
            </a:r>
            <a:endParaRPr lang="en-GB" sz="2000" spc="-150" dirty="0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7199" y="0"/>
            <a:ext cx="6094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134590"/>
            <a:ext cx="609513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h0 h1 h2 h3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h0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list-ref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iterate-quads</a:t>
            </a:r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p0 p1 p2 p3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p1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b j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 p1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 p2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0.17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p0 p3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p1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2/3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p3 p2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3/2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ptf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k </a:t>
            </a:r>
            <a:r>
              <a:rPr lang="es-E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l 1.17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panel a b c d e f panel-f panel-h 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 b c d e 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</a:t>
            </a:r>
          </a:p>
          <a:p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transpose-matrix</a:t>
            </a:r>
            <a:r>
              <a:rPr lang="es-ES" sz="12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))))</a:t>
            </a:r>
          </a:p>
          <a:p>
            <a:endParaRPr lang="es-ES" sz="12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hex-panel-1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spc="-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 </a:t>
            </a:r>
            <a:r>
              <a:rPr lang="es-ES" sz="1200" spc="-1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hex-panel-2 p0 p1 p2 p3 p4 p5 f h </a:t>
            </a:r>
            <a:r>
              <a:rPr lang="es-ES" sz="1200" spc="-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1200" spc="-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200" spc="-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...</a:t>
            </a:r>
            <a:r>
              <a:rPr lang="es-ES" sz="1200" spc="-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1200" spc="-100" dirty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C:\Users\Afonso\Desktop\CEACAAUD\Fabricação Digital Avançada\Final Project\New Folder\img5.jpg"/>
          <p:cNvPicPr>
            <a:picLocks noChangeAspect="1" noChangeArrowheads="1"/>
          </p:cNvPicPr>
          <p:nvPr/>
        </p:nvPicPr>
        <p:blipFill>
          <a:blip r:embed="rId2" cstate="print"/>
          <a:srcRect l="18767" t="1958" r="26815"/>
          <a:stretch>
            <a:fillRect/>
          </a:stretch>
        </p:blipFill>
        <p:spPr bwMode="auto">
          <a:xfrm>
            <a:off x="6097199" y="1335186"/>
            <a:ext cx="6092734" cy="49950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133" y="9623"/>
            <a:ext cx="4155840" cy="1325563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Generative Design</a:t>
            </a:r>
            <a:br>
              <a:rPr lang="en-US" sz="33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Environments</a:t>
            </a:r>
            <a:endParaRPr lang="en-GB" sz="40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Box 16"/>
          <p:cNvSpPr txBox="1"/>
          <p:nvPr/>
        </p:nvSpPr>
        <p:spPr>
          <a:xfrm>
            <a:off x="0" y="2448732"/>
            <a:ext cx="12192000" cy="1754326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es-ES" sz="3200" spc="-3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skin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-open-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srf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panel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panel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-f panel-h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3200" spc="-300" dirty="0" err="1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sphere</a:t>
            </a:r>
            <a:r>
              <a:rPr lang="es-ES" sz="3200" spc="-3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att</a:t>
            </a:r>
            <a:r>
              <a:rPr lang="es-ES" sz="3200" spc="-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3200" spc="-3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0.03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es-ES" sz="3200" spc="-3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es-ES" sz="32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s-ES" sz="3200" spc="-300" dirty="0" smtClean="0">
              <a:solidFill>
                <a:schemeClr val="accent2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ES" sz="12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s-ES" sz="12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071" y="559104"/>
            <a:ext cx="494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does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8195" y="1295395"/>
            <a:ext cx="737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do these words after “define” mean?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1832" y="3020073"/>
            <a:ext cx="780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about this number after “</a:t>
            </a:r>
            <a:r>
              <a:rPr lang="en-US" sz="2800" dirty="0" err="1" smtClean="0">
                <a:solidFill>
                  <a:schemeClr val="bg1"/>
                </a:solidFill>
              </a:rPr>
              <a:t>att</a:t>
            </a:r>
            <a:r>
              <a:rPr lang="en-US" sz="2800" dirty="0" smtClean="0">
                <a:solidFill>
                  <a:schemeClr val="bg1"/>
                </a:solidFill>
              </a:rPr>
              <a:t>”?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What unit is it? What range does it have?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5168" y="4317818"/>
            <a:ext cx="549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Do these words all mean the same thing?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44637" y="816394"/>
            <a:ext cx="1937431" cy="1632338"/>
            <a:chOff x="844637" y="447810"/>
            <a:chExt cx="1663503" cy="186143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2014780" y="2309247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820400" y="2333972"/>
            <a:ext cx="0" cy="2295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014780" y="2309247"/>
            <a:ext cx="8805620" cy="24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867331" y="1572955"/>
            <a:ext cx="770862" cy="748654"/>
            <a:chOff x="844637" y="447810"/>
            <a:chExt cx="1663503" cy="186143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844637" y="447810"/>
              <a:ext cx="166350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44637" y="447810"/>
              <a:ext cx="23268" cy="18614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>
            <a:off x="3998563" y="3287999"/>
            <a:ext cx="3932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00756" y="5573785"/>
            <a:ext cx="549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Why are there so many words?</a:t>
            </a:r>
          </a:p>
        </p:txBody>
      </p:sp>
    </p:spTree>
    <p:extLst>
      <p:ext uri="{BB962C8B-B14F-4D97-AF65-F5344CB8AC3E}">
        <p14:creationId xmlns:p14="http://schemas.microsoft.com/office/powerpoint/2010/main" val="24230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netdna.webdesignerdepot.com/uploads/2012/08/frustration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6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64"/>
          <a:stretch/>
        </p:blipFill>
        <p:spPr bwMode="auto">
          <a:xfrm>
            <a:off x="0" y="-6016"/>
            <a:ext cx="12192000" cy="68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611779"/>
            <a:ext cx="4903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</a:rPr>
              <a:t>2012 by Jenna </a:t>
            </a:r>
            <a:r>
              <a:rPr lang="en-GB" sz="1000" dirty="0" err="1" smtClean="0">
                <a:solidFill>
                  <a:schemeClr val="bg1">
                    <a:lumMod val="75000"/>
                  </a:schemeClr>
                </a:solidFill>
              </a:rPr>
              <a:t>Scaglione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  <a:hlinkClick r:id="rId4"/>
              </a:rPr>
              <a:t>webdesignerdepot</a:t>
            </a:r>
            <a:r>
              <a:rPr lang="en-GB" sz="1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GB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 smtClean="0"/>
              <a:t>How do we get people to understand programming? </a:t>
            </a:r>
            <a:endParaRPr lang="en-GB" spc="-3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664271" y="961265"/>
            <a:ext cx="2634714" cy="0"/>
          </a:xfrm>
          <a:prstGeom prst="line">
            <a:avLst/>
          </a:prstGeom>
          <a:ln w="50800" cap="flat">
            <a:solidFill>
              <a:schemeClr val="accent1">
                <a:alpha val="42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549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 smtClean="0"/>
              <a:t>People understand what they can see</a:t>
            </a:r>
            <a:endParaRPr lang="en-US" sz="4400" spc="-3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t="7016" r="50769"/>
          <a:stretch>
            <a:fillRect/>
          </a:stretch>
        </p:blipFill>
        <p:spPr bwMode="auto">
          <a:xfrm>
            <a:off x="859294" y="1781214"/>
            <a:ext cx="3097613" cy="4356000"/>
          </a:xfrm>
          <a:prstGeom prst="rect">
            <a:avLst/>
          </a:prstGeom>
          <a:noFill/>
          <a:effectLst>
            <a:outerShdw blurRad="1016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Afonso\Desktop\CEACAAUD\Fabricação Digital Avançada\Final Project\New Folder\SCN_0002.jpg"/>
          <p:cNvPicPr>
            <a:picLocks noChangeAspect="1" noChangeArrowheads="1"/>
          </p:cNvPicPr>
          <p:nvPr/>
        </p:nvPicPr>
        <p:blipFill>
          <a:blip r:embed="rId2" cstate="print"/>
          <a:srcRect l="51538" b="6543"/>
          <a:stretch>
            <a:fillRect/>
          </a:stretch>
        </p:blipFill>
        <p:spPr bwMode="auto">
          <a:xfrm>
            <a:off x="4532977" y="1781214"/>
            <a:ext cx="3033795" cy="4356000"/>
          </a:xfrm>
          <a:prstGeom prst="rect">
            <a:avLst/>
          </a:prstGeom>
          <a:noFill/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8078125" y="1421214"/>
            <a:ext cx="3238073" cy="4716000"/>
            <a:chOff x="8112760" y="2019300"/>
            <a:chExt cx="3322320" cy="4838700"/>
          </a:xfr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grpSpPr>
        <p:pic>
          <p:nvPicPr>
            <p:cNvPr id="8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4762" r="50476"/>
            <a:stretch>
              <a:fillRect/>
            </a:stretch>
          </p:blipFill>
          <p:spPr bwMode="auto">
            <a:xfrm>
              <a:off x="8265160" y="2286000"/>
              <a:ext cx="3169920" cy="4572000"/>
            </a:xfrm>
            <a:prstGeom prst="rect">
              <a:avLst/>
            </a:prstGeom>
            <a:noFill/>
          </p:spPr>
        </p:pic>
        <p:pic>
          <p:nvPicPr>
            <p:cNvPr id="9" name="Picture 2" descr="C:\Users\Afonso\Desktop\CEACAAUD\Fabricação Digital Avançada\Final Project\New Folder\SCN_0003.jpg"/>
            <p:cNvPicPr>
              <a:picLocks noChangeAspect="1" noChangeArrowheads="1"/>
            </p:cNvPicPr>
            <p:nvPr/>
          </p:nvPicPr>
          <p:blipFill>
            <a:blip r:embed="rId3" cstate="print"/>
            <a:srcRect t="-1852" r="85675" b="93387"/>
            <a:stretch>
              <a:fillRect/>
            </a:stretch>
          </p:blipFill>
          <p:spPr bwMode="auto">
            <a:xfrm>
              <a:off x="8112760" y="2019300"/>
              <a:ext cx="916940" cy="4064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847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CF2B-7159-4ACF-9230-8451B9D3BCED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65" y="1106665"/>
            <a:ext cx="4716080" cy="5158674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95" y="1339370"/>
            <a:ext cx="4706868" cy="5153505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1713835" y="0"/>
            <a:ext cx="8764331" cy="13248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-300" dirty="0"/>
              <a:t>Creators need a medium connection</a:t>
            </a:r>
          </a:p>
        </p:txBody>
      </p:sp>
    </p:spTree>
    <p:extLst>
      <p:ext uri="{BB962C8B-B14F-4D97-AF65-F5344CB8AC3E}">
        <p14:creationId xmlns:p14="http://schemas.microsoft.com/office/powerpoint/2010/main" val="30842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1204</TotalTime>
  <Words>422</Words>
  <Application>Microsoft Office PowerPoint</Application>
  <PresentationFormat>Widescreen</PresentationFormat>
  <Paragraphs>86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Open Sans</vt:lpstr>
      <vt:lpstr>Open Sans Extrabold</vt:lpstr>
      <vt:lpstr>Open Sans Light</vt:lpstr>
      <vt:lpstr>Open Sans Semibold</vt:lpstr>
      <vt:lpstr>Office Theme</vt:lpstr>
      <vt:lpstr> Generative Design</vt:lpstr>
      <vt:lpstr>PowerPoint Presentation</vt:lpstr>
      <vt:lpstr>PowerPoint Presentation</vt:lpstr>
      <vt:lpstr>“To understand a program, you must become both the machine and the program” --- Alan Perlis</vt:lpstr>
      <vt:lpstr>Generative Design Environments</vt:lpstr>
      <vt:lpstr>PowerPoint Presentation</vt:lpstr>
      <vt:lpstr>How do we get people to understand programming?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asaaa</dc:title>
  <dc:creator>Guilherme Ferreira</dc:creator>
  <cp:lastModifiedBy>Guilherme Ferreira</cp:lastModifiedBy>
  <cp:revision>68</cp:revision>
  <dcterms:created xsi:type="dcterms:W3CDTF">2015-06-10T17:20:59Z</dcterms:created>
  <dcterms:modified xsi:type="dcterms:W3CDTF">2015-06-14T14:29:58Z</dcterms:modified>
</cp:coreProperties>
</file>